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338" r:id="rId2"/>
    <p:sldId id="339" r:id="rId3"/>
    <p:sldId id="375" r:id="rId4"/>
    <p:sldId id="391" r:id="rId5"/>
    <p:sldId id="376" r:id="rId6"/>
    <p:sldId id="392" r:id="rId7"/>
    <p:sldId id="393" r:id="rId8"/>
    <p:sldId id="355" r:id="rId9"/>
    <p:sldId id="378" r:id="rId10"/>
    <p:sldId id="389" r:id="rId11"/>
    <p:sldId id="377" r:id="rId12"/>
    <p:sldId id="379" r:id="rId13"/>
    <p:sldId id="381" r:id="rId14"/>
    <p:sldId id="382" r:id="rId15"/>
    <p:sldId id="383" r:id="rId16"/>
    <p:sldId id="390" r:id="rId17"/>
    <p:sldId id="384" r:id="rId18"/>
    <p:sldId id="385" r:id="rId19"/>
    <p:sldId id="386" r:id="rId20"/>
    <p:sldId id="387" r:id="rId21"/>
    <p:sldId id="38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16"/>
    <p:restoredTop sz="65078"/>
  </p:normalViewPr>
  <p:slideViewPr>
    <p:cSldViewPr snapToGrid="0" snapToObjects="1">
      <p:cViewPr varScale="1">
        <p:scale>
          <a:sx n="62" d="100"/>
          <a:sy n="62" d="100"/>
        </p:scale>
        <p:origin x="1336" y="176"/>
      </p:cViewPr>
      <p:guideLst>
        <p:guide orient="horz" pos="218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F3965-24A9-F84B-B960-1F8DFF81EEE9}" type="datetimeFigureOut">
              <a:rPr lang="en-US" smtClean="0"/>
              <a:t>5/4/19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2F6DB-1E63-2144-9C7E-5CB31AA6E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1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90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dimension of distance can literally be distance (as it is in this case), but could also be an abstract “distance” metric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katbailey.github.io</a:t>
            </a:r>
            <a:r>
              <a:rPr lang="en-US" dirty="0"/>
              <a:t>/post/gaussian-processes-for-dummies/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26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defines a covariance matrix that is used to derive the society-specific intercept values</a:t>
            </a:r>
          </a:p>
          <a:p>
            <a:endParaRPr lang="en-US" dirty="0"/>
          </a:p>
          <a:p>
            <a:r>
              <a:rPr lang="en-US" dirty="0"/>
              <a:t>Show lecture code on fitting a Gaussian process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other “distances” to be used in these types of models: age, phylogenetic distance, network relation,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54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distribution assigned to data we typically call a likelihood</a:t>
            </a:r>
          </a:p>
          <a:p>
            <a:r>
              <a:rPr lang="en-US" dirty="0"/>
              <a:t>The distribution assigned to parameters we typically call a prior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43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distribution assigned to data we typically call a likelihood</a:t>
            </a:r>
          </a:p>
          <a:p>
            <a:r>
              <a:rPr lang="en-US" dirty="0"/>
              <a:t>The distribution assigned to parameters we typically call a prior</a:t>
            </a:r>
          </a:p>
          <a:p>
            <a:endParaRPr lang="en-US" dirty="0"/>
          </a:p>
          <a:p>
            <a:r>
              <a:rPr lang="en-US" dirty="0"/>
              <a:t>Show lecture code fitting this Poisson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59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38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55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explicitly model the proportion of the time the cat is there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88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“cat” is both data and parameter, depending upon whether it is missing</a:t>
            </a:r>
          </a:p>
          <a:p>
            <a:r>
              <a:rPr lang="en-US" dirty="0"/>
              <a:t>	And the Bernoulli distribution is both likelihood and prior, depending upon whether “cat” is missing</a:t>
            </a:r>
          </a:p>
          <a:p>
            <a:endParaRPr lang="en-US" dirty="0"/>
          </a:p>
          <a:p>
            <a:r>
              <a:rPr lang="en-US" dirty="0"/>
              <a:t>In a Bayesian model, information is flowing in all directions:</a:t>
            </a:r>
          </a:p>
          <a:p>
            <a:r>
              <a:rPr lang="en-US" dirty="0"/>
              <a:t>	We’re asking whether or not cat presence impacts the rate of bird singing</a:t>
            </a:r>
          </a:p>
          <a:p>
            <a:r>
              <a:rPr lang="en-US" dirty="0"/>
              <a:t>	But equally we can </a:t>
            </a:r>
            <a:r>
              <a:rPr lang="en-US"/>
              <a:t>ask how the </a:t>
            </a:r>
            <a:r>
              <a:rPr lang="en-US" dirty="0"/>
              <a:t>rate of bird singing might inform us whether or not the cat is there (when cat data is missing)</a:t>
            </a:r>
          </a:p>
          <a:p>
            <a:endParaRPr lang="en-US" dirty="0"/>
          </a:p>
          <a:p>
            <a:r>
              <a:rPr lang="en-US" dirty="0"/>
              <a:t>Show lecture code fitting this Poisson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79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Bayesian models update prior information based on data to which we expose them</a:t>
            </a:r>
          </a:p>
          <a:p>
            <a:r>
              <a:rPr lang="en-US" dirty="0"/>
              <a:t>	A simple framework for thinking about the process of statistical inference</a:t>
            </a:r>
          </a:p>
          <a:p>
            <a:r>
              <a:rPr lang="en-US" dirty="0"/>
              <a:t>	Highly informative data result in more informative posteriors; data with limited sample size or weak trends will be reflected in posterior uncertainty</a:t>
            </a:r>
          </a:p>
          <a:p>
            <a:endParaRPr lang="en-US" dirty="0"/>
          </a:p>
          <a:p>
            <a:r>
              <a:rPr lang="en-US" dirty="0"/>
              <a:t>Acknowledging the uncertainty in our models, as represented by the posterior distribution, is central to Bayesian inference</a:t>
            </a:r>
          </a:p>
          <a:p>
            <a:r>
              <a:rPr lang="en-US" dirty="0"/>
              <a:t>	Focuses us on the full posterior distribution rather than point estimates</a:t>
            </a:r>
          </a:p>
          <a:p>
            <a:endParaRPr lang="en-US" dirty="0"/>
          </a:p>
          <a:p>
            <a:r>
              <a:rPr lang="en-US" dirty="0"/>
              <a:t>Predictions on the scale of our outcome data are almost always easier to interpret than tables of parameter estimates</a:t>
            </a:r>
          </a:p>
          <a:p>
            <a:endParaRPr lang="en-US" dirty="0"/>
          </a:p>
          <a:p>
            <a:r>
              <a:rPr lang="en-US" dirty="0"/>
              <a:t>No matter the savviness/complexity of our modeling approaches, our models cannot do the really hard work of getting us to ask them precise, insightful scientific questions</a:t>
            </a:r>
          </a:p>
          <a:p>
            <a:endParaRPr lang="en-US" dirty="0"/>
          </a:p>
          <a:p>
            <a:r>
              <a:rPr lang="en-US" dirty="0"/>
              <a:t>My hope is that rather than statistical recipes, you’ve gathered some familiarity with statistical “cooking” that can serve you well as you implement these methods and move on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25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Ignoring over-dispersion can have the same effects as ignoring any predictor variable: can confound inference or produce spurious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56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32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Poisson distribution, the amount of variance is inherently tied to the mean value of the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6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51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there are many different parameterizations (i.e., descriptions) of the same model, so it can make interpreting results difficult</a:t>
            </a:r>
          </a:p>
          <a:p>
            <a:r>
              <a:rPr lang="en-US" dirty="0"/>
              <a:t>	Have to pay attention to the parameterization a given analysis uses, since that alters your interpretation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81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74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31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Previously, we were interested in modeling the total number of tools developed by these 10 Oceanic societies</a:t>
            </a:r>
          </a:p>
          <a:p>
            <a:endParaRPr lang="en-US" dirty="0"/>
          </a:p>
          <a:p>
            <a:r>
              <a:rPr lang="en-US" dirty="0"/>
              <a:t>We used a crude categorical variable representing contact rate, in addition to population size, to predict the toolkit of a given society</a:t>
            </a:r>
          </a:p>
          <a:p>
            <a:endParaRPr lang="en-US" dirty="0"/>
          </a:p>
          <a:p>
            <a:r>
              <a:rPr lang="en-US" dirty="0"/>
              <a:t>This ignores the spatial configuration of the islands and the fact that sharing is more likely to happen with certain societies (which may have differing toolkits) than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17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39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8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4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3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6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6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2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5/4/19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0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5/4/19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2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5/4/19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7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E9DB6-2A55-E249-AE44-565DA48679AD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3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(null)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4394-84E1-2E47-A236-40998E34F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4103"/>
            <a:ext cx="9144000" cy="58057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Garamond" panose="02020404030301010803" pitchFamily="18" charset="0"/>
              </a:rPr>
              <a:t>Introduction to Statistics for 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Ecology and Evolutionary Biology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b="1" dirty="0">
                <a:latin typeface="Garamond" panose="02020404030301010803" pitchFamily="18" charset="0"/>
              </a:rPr>
              <a:t>The Wide World of Statistical Models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Week 15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06 May 2019</a:t>
            </a:r>
            <a:br>
              <a:rPr lang="en-US" sz="4400" dirty="0">
                <a:latin typeface="Garamond" panose="02020404030301010803" pitchFamily="18" charset="0"/>
              </a:rPr>
            </a:br>
            <a:endParaRPr lang="en-US" sz="4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17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DBAA4A-185A-2447-8305-9EFA4B50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61" y="385907"/>
            <a:ext cx="836987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Gaussian Process Regression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39CCDD-11D8-424B-92C9-0341B62A2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90"/>
            <a:ext cx="3673186" cy="4980273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Not a very useful name for a very useful model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Key point: allows for estimation across a continuous “distance” dimension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Can be used to extend the varying effects approach to continuous categories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C264C1-3430-E749-88AA-028DC4E2B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653" y="2193183"/>
            <a:ext cx="4608368" cy="399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397130"/>
                <a:ext cx="9144000" cy="446087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tools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Poisson(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society[</a:t>
                </a:r>
                <a:r>
                  <a:rPr lang="en-US" sz="4000" i="1" baseline="-25000" dirty="0" err="1">
                    <a:latin typeface="Garamond" panose="02020404030301010803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40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b="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sz="4000" b="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</a:t>
                </a:r>
                <a:r>
                  <a:rPr lang="en-US" sz="4000" dirty="0" err="1">
                    <a:latin typeface="Garamond" panose="02020404030301010803" pitchFamily="18" charset="0"/>
                  </a:rPr>
                  <a:t>MVNormal</a:t>
                </a:r>
                <a:r>
                  <a:rPr lang="en-US" sz="4000" dirty="0">
                    <a:latin typeface="Garamond" panose="02020404030301010803" pitchFamily="18" charset="0"/>
                  </a:rPr>
                  <a:t>((0, …, 0), </a:t>
                </a:r>
                <a:r>
                  <a:rPr lang="en-US" sz="4000" b="1" dirty="0">
                    <a:latin typeface="Garamond" panose="02020404030301010803" pitchFamily="18" charset="0"/>
                  </a:rPr>
                  <a:t>K</a:t>
                </a:r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sz="4000" b="1" dirty="0" err="1">
                    <a:latin typeface="Garamond" panose="02020404030301010803" pitchFamily="18" charset="0"/>
                  </a:rPr>
                  <a:t>K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ij</a:t>
                </a:r>
                <a:r>
                  <a:rPr lang="en-US" sz="4000" baseline="-25000" dirty="0">
                    <a:latin typeface="Garamond" panose="02020404030301010803" pitchFamily="18" charset="0"/>
                  </a:rPr>
                  <a:t> </a:t>
                </a:r>
                <a:r>
                  <a:rPr lang="en-US" sz="4000" dirty="0">
                    <a:latin typeface="Garamond" panose="02020404030301010803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400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exp(-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40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4000" i="1" dirty="0">
                    <a:latin typeface="Garamond" panose="02020404030301010803" pitchFamily="18" charset="0"/>
                  </a:rPr>
                  <a:t>D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ij</a:t>
                </a:r>
                <a:r>
                  <a:rPr lang="en-US" sz="4000" baseline="30000" dirty="0">
                    <a:latin typeface="Garamond" panose="02020404030301010803" pitchFamily="18" charset="0"/>
                  </a:rPr>
                  <a:t>2</a:t>
                </a:r>
                <a:r>
                  <a:rPr lang="en-US" sz="4000" dirty="0">
                    <a:latin typeface="Garamond" panose="02020404030301010803" pitchFamily="18" charset="0"/>
                  </a:rPr>
                  <a:t>) +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4000" i="1" baseline="-25000" dirty="0" err="1">
                    <a:latin typeface="Garamond" panose="02020404030301010803" pitchFamily="18" charset="0"/>
                  </a:rPr>
                  <a:t>ij</a:t>
                </a:r>
                <a:r>
                  <a:rPr lang="en-US" sz="4000" dirty="0">
                    <a:latin typeface="Garamond" panose="02020404030301010803" pitchFamily="18" charset="0"/>
                  </a:rPr>
                  <a:t>(0.01)</a:t>
                </a:r>
                <a:endParaRPr lang="en-US" sz="4000" baseline="30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40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Exponential(0.5)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40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Exponential(0.5)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397130"/>
                <a:ext cx="9144000" cy="4460870"/>
              </a:xfrm>
              <a:blipFill>
                <a:blip r:embed="rId3"/>
                <a:stretch>
                  <a:fillRect t="-5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510600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Gaussian Process Regression for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Total Tools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Population Size and Distance Between Societies</a:t>
            </a:r>
          </a:p>
        </p:txBody>
      </p:sp>
    </p:spTree>
    <p:extLst>
      <p:ext uri="{BB962C8B-B14F-4D97-AF65-F5344CB8AC3E}">
        <p14:creationId xmlns:p14="http://schemas.microsoft.com/office/powerpoint/2010/main" val="18221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DBAA4A-185A-2447-8305-9EFA4B50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61" y="385907"/>
            <a:ext cx="836987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Gaussian Process Regression for Total Tools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1A98B3-48AE-0946-9076-8C68D2E0B6D8}"/>
              </a:ext>
            </a:extLst>
          </p:cNvPr>
          <p:cNvSpPr txBox="1">
            <a:spLocks/>
          </p:cNvSpPr>
          <p:nvPr/>
        </p:nvSpPr>
        <p:spPr>
          <a:xfrm>
            <a:off x="0" y="64008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 err="1">
                <a:latin typeface="Garamond" panose="02020404030301010803" pitchFamily="18" charset="0"/>
              </a:rPr>
              <a:t>McElreath</a:t>
            </a:r>
            <a:r>
              <a:rPr lang="en-US" sz="1600" dirty="0">
                <a:latin typeface="Garamond" panose="02020404030301010803" pitchFamily="18" charset="0"/>
              </a:rPr>
              <a:t> 2016, </a:t>
            </a:r>
            <a:r>
              <a:rPr lang="en-US" sz="1600" i="1" dirty="0">
                <a:latin typeface="Garamond" panose="02020404030301010803" pitchFamily="18" charset="0"/>
              </a:rPr>
              <a:t>Statistical Rethinking</a:t>
            </a:r>
            <a:endParaRPr lang="en-US" sz="1600" dirty="0">
              <a:latin typeface="Garamond" panose="020204040303010108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A9344-517B-8B4F-B86F-CB3D8B305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61" y="1632694"/>
            <a:ext cx="8571923" cy="487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49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306D97-E688-404D-A395-90226F53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564" y="0"/>
            <a:ext cx="5673436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9769F-59B8-644C-B961-8F728558FB41}"/>
                  </a:ext>
                </a:extLst>
              </p:cNvPr>
              <p:cNvSpPr txBox="1"/>
              <p:nvPr/>
            </p:nvSpPr>
            <p:spPr>
              <a:xfrm>
                <a:off x="0" y="348866"/>
                <a:ext cx="3470563" cy="6124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i="1" dirty="0">
                    <a:latin typeface="Garamond" panose="02020404030301010803" pitchFamily="18" charset="0"/>
                  </a:rPr>
                  <a:t>Data</a:t>
                </a:r>
              </a:p>
              <a:p>
                <a:pPr algn="ctr"/>
                <a:r>
                  <a:rPr lang="en-US" sz="2800" dirty="0">
                    <a:latin typeface="Garamond" panose="02020404030301010803" pitchFamily="18" charset="0"/>
                  </a:rPr>
                  <a:t>(observed variables)</a:t>
                </a:r>
              </a:p>
              <a:p>
                <a:pPr algn="ctr"/>
                <a:endParaRPr lang="en-US" sz="2800" dirty="0">
                  <a:latin typeface="Garamond" panose="02020404030301010803" pitchFamily="18" charset="0"/>
                </a:endParaRPr>
              </a:p>
              <a:p>
                <a:pPr algn="ctr"/>
                <a:r>
                  <a:rPr lang="en-US" sz="2600" dirty="0">
                    <a:latin typeface="Garamond" panose="02020404030301010803" pitchFamily="18" charset="0"/>
                  </a:rPr>
                  <a:t>- </a:t>
                </a:r>
                <a:r>
                  <a:rPr lang="en-US" sz="2600" dirty="0" err="1">
                    <a:latin typeface="Garamond" panose="02020404030301010803" pitchFamily="18" charset="0"/>
                  </a:rPr>
                  <a:t>notes</a:t>
                </a:r>
                <a:r>
                  <a:rPr lang="en-US" sz="2600" i="1" baseline="-25000" dirty="0" err="1">
                    <a:latin typeface="Garamond" panose="02020404030301010803" pitchFamily="18" charset="0"/>
                  </a:rPr>
                  <a:t>t</a:t>
                </a:r>
                <a:endParaRPr lang="en-US" sz="2600" baseline="-25000" dirty="0">
                  <a:latin typeface="Garamond" panose="02020404030301010803" pitchFamily="18" charset="0"/>
                </a:endParaRPr>
              </a:p>
              <a:p>
                <a:pPr algn="ctr"/>
                <a:r>
                  <a:rPr lang="en-US" sz="2600" dirty="0">
                    <a:latin typeface="Garamond" panose="02020404030301010803" pitchFamily="18" charset="0"/>
                  </a:rPr>
                  <a:t>- </a:t>
                </a:r>
                <a:r>
                  <a:rPr lang="en-US" sz="2600" dirty="0" err="1">
                    <a:latin typeface="Garamond" panose="02020404030301010803" pitchFamily="18" charset="0"/>
                  </a:rPr>
                  <a:t>cat</a:t>
                </a:r>
                <a:r>
                  <a:rPr lang="en-US" sz="2600" i="1" baseline="-25000" dirty="0" err="1">
                    <a:latin typeface="Garamond" panose="02020404030301010803" pitchFamily="18" charset="0"/>
                  </a:rPr>
                  <a:t>t</a:t>
                </a:r>
                <a:endParaRPr lang="en-US" sz="2600" i="1" baseline="-25000" dirty="0">
                  <a:latin typeface="Garamond" panose="02020404030301010803" pitchFamily="18" charset="0"/>
                </a:endParaRPr>
              </a:p>
              <a:p>
                <a:pPr algn="ctr"/>
                <a:endParaRPr lang="en-US" sz="2800" dirty="0">
                  <a:latin typeface="Garamond" panose="02020404030301010803" pitchFamily="18" charset="0"/>
                </a:endParaRPr>
              </a:p>
              <a:p>
                <a:pPr algn="ctr"/>
                <a:endParaRPr lang="en-US" sz="2800" dirty="0">
                  <a:latin typeface="Garamond" panose="02020404030301010803" pitchFamily="18" charset="0"/>
                </a:endParaRPr>
              </a:p>
              <a:p>
                <a:pPr algn="ctr"/>
                <a:r>
                  <a:rPr lang="en-US" sz="2800" i="1" dirty="0">
                    <a:latin typeface="Garamond" panose="02020404030301010803" pitchFamily="18" charset="0"/>
                  </a:rPr>
                  <a:t>Parameters</a:t>
                </a:r>
              </a:p>
              <a:p>
                <a:pPr algn="ctr"/>
                <a:r>
                  <a:rPr lang="en-US" sz="2800" dirty="0">
                    <a:latin typeface="Garamond" panose="02020404030301010803" pitchFamily="18" charset="0"/>
                  </a:rPr>
                  <a:t>(unobserved variables)</a:t>
                </a:r>
              </a:p>
              <a:p>
                <a:pPr algn="ctr"/>
                <a:endParaRPr lang="en-US" sz="2800" dirty="0">
                  <a:latin typeface="Garamond" panose="02020404030301010803" pitchFamily="18" charset="0"/>
                </a:endParaRPr>
              </a:p>
              <a:p>
                <a:pPr algn="ctr"/>
                <a:r>
                  <a:rPr lang="en-US" sz="2600" dirty="0">
                    <a:latin typeface="Garamond" panose="02020404030301010803" pitchFamily="18" charset="0"/>
                  </a:rPr>
                  <a:t>- rate of singing with </a:t>
                </a:r>
              </a:p>
              <a:p>
                <a:pPr algn="ctr"/>
                <a:r>
                  <a:rPr lang="en-US" sz="2600" dirty="0">
                    <a:latin typeface="Garamond" panose="02020404030301010803" pitchFamily="18" charset="0"/>
                  </a:rPr>
                  <a:t>cat absent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600" dirty="0">
                    <a:latin typeface="Garamond" panose="02020404030301010803" pitchFamily="18" charset="0"/>
                  </a:rPr>
                  <a:t>)</a:t>
                </a:r>
              </a:p>
              <a:p>
                <a:pPr algn="ctr"/>
                <a:r>
                  <a:rPr lang="en-US" sz="2600" dirty="0">
                    <a:latin typeface="Garamond" panose="02020404030301010803" pitchFamily="18" charset="0"/>
                  </a:rPr>
                  <a:t>- rate of singing with </a:t>
                </a:r>
              </a:p>
              <a:p>
                <a:pPr algn="ctr"/>
                <a:r>
                  <a:rPr lang="en-US" sz="2600" dirty="0">
                    <a:latin typeface="Garamond" panose="02020404030301010803" pitchFamily="18" charset="0"/>
                  </a:rPr>
                  <a:t>cat present 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600" dirty="0">
                    <a:latin typeface="Garamond" panose="02020404030301010803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9769F-59B8-644C-B961-8F728558F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8866"/>
                <a:ext cx="3470563" cy="6124754"/>
              </a:xfrm>
              <a:prstGeom prst="rect">
                <a:avLst/>
              </a:prstGeom>
              <a:blipFill>
                <a:blip r:embed="rId3"/>
                <a:stretch>
                  <a:fillRect l="-733" t="-826" r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FD1C9E-83DB-E546-ABA4-6787F2940204}"/>
              </a:ext>
            </a:extLst>
          </p:cNvPr>
          <p:cNvCxnSpPr>
            <a:cxnSpLocks/>
          </p:cNvCxnSpPr>
          <p:nvPr/>
        </p:nvCxnSpPr>
        <p:spPr>
          <a:xfrm>
            <a:off x="2473036" y="1932709"/>
            <a:ext cx="2680855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B3238E-7AC6-BC46-B409-490805269FAC}"/>
              </a:ext>
            </a:extLst>
          </p:cNvPr>
          <p:cNvCxnSpPr>
            <a:cxnSpLocks/>
          </p:cNvCxnSpPr>
          <p:nvPr/>
        </p:nvCxnSpPr>
        <p:spPr>
          <a:xfrm>
            <a:off x="2313708" y="2389909"/>
            <a:ext cx="2590801" cy="181325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72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209947"/>
                <a:ext cx="9144000" cy="446087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notes</a:t>
                </a:r>
                <a:r>
                  <a:rPr lang="en-US" sz="4000" i="1" baseline="-25000" dirty="0" err="1">
                    <a:solidFill>
                      <a:schemeClr val="tx1"/>
                    </a:solidFill>
                    <a:latin typeface="Garamond" panose="02020404030301010803" pitchFamily="18" charset="0"/>
                  </a:rPr>
                  <a:t>t</a:t>
                </a:r>
                <a:r>
                  <a:rPr lang="en-US" sz="40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 ~ Poisson(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40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sz="4000" b="0" i="1" baseline="-25000" dirty="0" smtClean="0">
                        <a:solidFill>
                          <a:schemeClr val="tx1"/>
                        </a:solidFill>
                        <a:latin typeface="Garamond" panose="02020404030301010803" pitchFamily="18" charset="0"/>
                      </a:rPr>
                      <m:t>t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 = (1 – </a:t>
                </a:r>
                <a:r>
                  <a:rPr lang="en-US" sz="4000" dirty="0" err="1">
                    <a:solidFill>
                      <a:schemeClr val="tx1"/>
                    </a:solidFill>
                    <a:latin typeface="Garamond" panose="02020404030301010803" pitchFamily="18" charset="0"/>
                  </a:rPr>
                  <a:t>cat</a:t>
                </a:r>
                <a:r>
                  <a:rPr lang="en-US" sz="4000" i="1" baseline="-25000" dirty="0" err="1">
                    <a:solidFill>
                      <a:schemeClr val="tx1"/>
                    </a:solidFill>
                    <a:latin typeface="Garamond" panose="02020404030301010803" pitchFamily="18" charset="0"/>
                  </a:rPr>
                  <a:t>t</a:t>
                </a:r>
                <a:r>
                  <a:rPr lang="en-US" sz="40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rPr>
                      <m:t>cat</m:t>
                    </m:r>
                    <m:r>
                      <m:rPr>
                        <m:nor/>
                      </m:rPr>
                      <a:rPr lang="en-US" sz="4000" i="1" baseline="-2500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sz="4000" b="0" i="1" baseline="-25000" dirty="0" smtClean="0">
                        <a:solidFill>
                          <a:schemeClr val="tx1"/>
                        </a:solidFill>
                        <a:latin typeface="Garamond" panose="02020404030301010803" pitchFamily="18" charset="0"/>
                      </a:rPr>
                      <m:t> </m:t>
                    </m:r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4000" dirty="0">
                  <a:solidFill>
                    <a:schemeClr val="tx1"/>
                  </a:solidFill>
                  <a:latin typeface="Garamond" panose="02020404030301010803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 ~ Exponential(1/10)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 ~ Exponential(1/10)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209947"/>
                <a:ext cx="9144000" cy="4460870"/>
              </a:xfrm>
              <a:blipFill>
                <a:blip r:embed="rId3"/>
                <a:stretch>
                  <a:fillRect t="-3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510600"/>
            <a:ext cx="851535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Birdsong Poisson Regression</a:t>
            </a:r>
            <a:endParaRPr lang="en-US" sz="3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991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209947"/>
                <a:ext cx="9144000" cy="446087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notes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t</a:t>
                </a:r>
                <a:r>
                  <a:rPr lang="en-US" sz="4000" dirty="0">
                    <a:latin typeface="Garamond" panose="02020404030301010803" pitchFamily="18" charset="0"/>
                  </a:rPr>
                  <a:t> ~ </a:t>
                </a:r>
                <a:r>
                  <a:rPr lang="en-US" sz="40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Poisson</a:t>
                </a:r>
                <a:r>
                  <a:rPr lang="en-US" sz="4000" dirty="0">
                    <a:latin typeface="Garamond" panose="02020404030301010803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sz="4000" b="0" i="1" baseline="-25000" dirty="0" smtClean="0">
                        <a:latin typeface="Garamond" panose="02020404030301010803" pitchFamily="18" charset="0"/>
                      </a:rPr>
                      <m:t>t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(1 – </a:t>
                </a:r>
                <a:r>
                  <a:rPr lang="en-US" sz="4000" dirty="0" err="1">
                    <a:latin typeface="Garamond" panose="02020404030301010803" pitchFamily="18" charset="0"/>
                  </a:rPr>
                  <a:t>cat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t</a:t>
                </a:r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dirty="0">
                        <a:latin typeface="Garamond" panose="02020404030301010803" pitchFamily="18" charset="0"/>
                      </a:rPr>
                      <m:t>cat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sz="4000" b="0" i="1" baseline="-25000" dirty="0" smtClean="0">
                        <a:latin typeface="Garamond" panose="02020404030301010803" pitchFamily="18" charset="0"/>
                      </a:rPr>
                      <m:t> 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4000" dirty="0">
                  <a:latin typeface="Garamond" panose="02020404030301010803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</a:t>
                </a:r>
                <a:r>
                  <a:rPr lang="en-US" sz="4000" dirty="0">
                    <a:solidFill>
                      <a:srgbClr val="0070C0"/>
                    </a:solidFill>
                    <a:latin typeface="Garamond" panose="02020404030301010803" pitchFamily="18" charset="0"/>
                  </a:rPr>
                  <a:t>Exponential</a:t>
                </a:r>
                <a:r>
                  <a:rPr lang="en-US" sz="4000" dirty="0">
                    <a:latin typeface="Garamond" panose="02020404030301010803" pitchFamily="18" charset="0"/>
                  </a:rPr>
                  <a:t>(1/10)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</a:t>
                </a:r>
                <a:r>
                  <a:rPr lang="en-US" sz="4000" dirty="0">
                    <a:solidFill>
                      <a:srgbClr val="0070C0"/>
                    </a:solidFill>
                    <a:latin typeface="Garamond" panose="02020404030301010803" pitchFamily="18" charset="0"/>
                  </a:rPr>
                  <a:t>Exponential</a:t>
                </a:r>
                <a:r>
                  <a:rPr lang="en-US" sz="4000" dirty="0">
                    <a:latin typeface="Garamond" panose="02020404030301010803" pitchFamily="18" charset="0"/>
                  </a:rPr>
                  <a:t>(1/10)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209947"/>
                <a:ext cx="9144000" cy="4460870"/>
              </a:xfrm>
              <a:blipFill>
                <a:blip r:embed="rId3"/>
                <a:stretch>
                  <a:fillRect t="-3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510600"/>
            <a:ext cx="851535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Birdsong Poisson Regression</a:t>
            </a:r>
            <a:endParaRPr lang="en-US" sz="3600" dirty="0">
              <a:latin typeface="Garamond" panose="02020404030301010803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3CDED9-28B4-F347-9664-BDFB09C3A514}"/>
              </a:ext>
            </a:extLst>
          </p:cNvPr>
          <p:cNvSpPr txBox="1">
            <a:spLocks/>
          </p:cNvSpPr>
          <p:nvPr/>
        </p:nvSpPr>
        <p:spPr>
          <a:xfrm>
            <a:off x="0" y="6172347"/>
            <a:ext cx="9144000" cy="685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FF0000"/>
                </a:solidFill>
                <a:latin typeface="Garamond" panose="02020404030301010803" pitchFamily="18" charset="0"/>
              </a:rPr>
              <a:t>Likelihood</a:t>
            </a:r>
            <a:r>
              <a:rPr lang="en-US" sz="4000" dirty="0">
                <a:latin typeface="Garamond" panose="02020404030301010803" pitchFamily="18" charset="0"/>
              </a:rPr>
              <a:t> - </a:t>
            </a:r>
            <a:r>
              <a:rPr lang="en-US" sz="4000" dirty="0">
                <a:solidFill>
                  <a:srgbClr val="0070C0"/>
                </a:solidFill>
                <a:latin typeface="Garamond" panose="02020404030301010803" pitchFamily="18" charset="0"/>
              </a:rPr>
              <a:t>Prior</a:t>
            </a:r>
          </a:p>
        </p:txBody>
      </p:sp>
    </p:spTree>
    <p:extLst>
      <p:ext uri="{BB962C8B-B14F-4D97-AF65-F5344CB8AC3E}">
        <p14:creationId xmlns:p14="http://schemas.microsoft.com/office/powerpoint/2010/main" val="2892998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DBAA4A-185A-2447-8305-9EFA4B50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315" y="1215246"/>
            <a:ext cx="651666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But what if some of our data about cat presence/absence were to go missing?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8AA425-8454-E440-B4EE-9C46D88FE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315" y="3467100"/>
            <a:ext cx="6516661" cy="218959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3884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306D97-E688-404D-A395-90226F53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64" y="0"/>
            <a:ext cx="567343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99769F-59B8-644C-B961-8F728558FB41}"/>
              </a:ext>
            </a:extLst>
          </p:cNvPr>
          <p:cNvSpPr txBox="1"/>
          <p:nvPr/>
        </p:nvSpPr>
        <p:spPr>
          <a:xfrm>
            <a:off x="0" y="348866"/>
            <a:ext cx="34705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Garamond" panose="02020404030301010803" pitchFamily="18" charset="0"/>
              </a:rPr>
              <a:t>Data</a:t>
            </a:r>
          </a:p>
          <a:p>
            <a:pPr algn="ctr"/>
            <a:r>
              <a:rPr lang="en-US" sz="2800" dirty="0">
                <a:latin typeface="Garamond" panose="02020404030301010803" pitchFamily="18" charset="0"/>
              </a:rPr>
              <a:t>(observed variables)</a:t>
            </a:r>
          </a:p>
          <a:p>
            <a:pPr algn="ctr"/>
            <a:endParaRPr lang="en-US" sz="2800" dirty="0">
              <a:latin typeface="Garamond" panose="02020404030301010803" pitchFamily="18" charset="0"/>
            </a:endParaRPr>
          </a:p>
          <a:p>
            <a:pPr algn="ctr"/>
            <a:r>
              <a:rPr lang="en-US" sz="2600" dirty="0">
                <a:latin typeface="Garamond" panose="02020404030301010803" pitchFamily="18" charset="0"/>
              </a:rPr>
              <a:t>- </a:t>
            </a:r>
            <a:r>
              <a:rPr lang="en-US" sz="2600" dirty="0" err="1">
                <a:latin typeface="Garamond" panose="02020404030301010803" pitchFamily="18" charset="0"/>
              </a:rPr>
              <a:t>notes</a:t>
            </a:r>
            <a:r>
              <a:rPr lang="en-US" sz="2600" i="1" baseline="-25000" dirty="0" err="1">
                <a:latin typeface="Garamond" panose="02020404030301010803" pitchFamily="18" charset="0"/>
              </a:rPr>
              <a:t>t</a:t>
            </a:r>
            <a:endParaRPr lang="en-US" sz="2600" baseline="-25000" dirty="0">
              <a:latin typeface="Garamond" panose="02020404030301010803" pitchFamily="18" charset="0"/>
            </a:endParaRPr>
          </a:p>
          <a:p>
            <a:pPr algn="ctr"/>
            <a:r>
              <a:rPr lang="en-US" sz="2600" dirty="0">
                <a:latin typeface="Garamond" panose="02020404030301010803" pitchFamily="18" charset="0"/>
              </a:rPr>
              <a:t>- </a:t>
            </a:r>
            <a:r>
              <a:rPr lang="en-US" sz="2600" dirty="0" err="1">
                <a:latin typeface="Garamond" panose="02020404030301010803" pitchFamily="18" charset="0"/>
              </a:rPr>
              <a:t>cat</a:t>
            </a:r>
            <a:r>
              <a:rPr lang="en-US" sz="2600" i="1" baseline="-25000" dirty="0" err="1">
                <a:latin typeface="Garamond" panose="02020404030301010803" pitchFamily="18" charset="0"/>
              </a:rPr>
              <a:t>t</a:t>
            </a:r>
            <a:endParaRPr lang="en-US" sz="2600" i="1" baseline="-25000" dirty="0">
              <a:latin typeface="Garamond" panose="02020404030301010803" pitchFamily="18" charset="0"/>
            </a:endParaRPr>
          </a:p>
          <a:p>
            <a:pPr algn="ctr"/>
            <a:endParaRPr lang="en-US" sz="2800" dirty="0">
              <a:latin typeface="Garamond" panose="02020404030301010803" pitchFamily="18" charset="0"/>
            </a:endParaRPr>
          </a:p>
          <a:p>
            <a:pPr algn="ctr"/>
            <a:endParaRPr lang="en-US" sz="2800" dirty="0">
              <a:latin typeface="Garamond" panose="02020404030301010803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FD1C9E-83DB-E546-ABA4-6787F2940204}"/>
              </a:ext>
            </a:extLst>
          </p:cNvPr>
          <p:cNvCxnSpPr>
            <a:cxnSpLocks/>
          </p:cNvCxnSpPr>
          <p:nvPr/>
        </p:nvCxnSpPr>
        <p:spPr>
          <a:xfrm>
            <a:off x="2473036" y="1932709"/>
            <a:ext cx="2680855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B3238E-7AC6-BC46-B409-490805269FAC}"/>
              </a:ext>
            </a:extLst>
          </p:cNvPr>
          <p:cNvCxnSpPr>
            <a:cxnSpLocks/>
          </p:cNvCxnSpPr>
          <p:nvPr/>
        </p:nvCxnSpPr>
        <p:spPr>
          <a:xfrm>
            <a:off x="2313708" y="2389909"/>
            <a:ext cx="2590801" cy="181325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D3D2AB4-118F-5F4F-9A93-DC35B2702BC2}"/>
              </a:ext>
            </a:extLst>
          </p:cNvPr>
          <p:cNvSpPr/>
          <p:nvPr/>
        </p:nvSpPr>
        <p:spPr>
          <a:xfrm>
            <a:off x="3470563" y="4245694"/>
            <a:ext cx="5673437" cy="2612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CD3E1-0C82-8342-99B5-116C2ECE1E91}"/>
              </a:ext>
            </a:extLst>
          </p:cNvPr>
          <p:cNvSpPr txBox="1"/>
          <p:nvPr/>
        </p:nvSpPr>
        <p:spPr>
          <a:xfrm>
            <a:off x="3470563" y="4299418"/>
            <a:ext cx="56734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Garamond" panose="02020404030301010803" pitchFamily="18" charset="0"/>
              </a:rPr>
              <a:t>?</a:t>
            </a:r>
            <a:endParaRPr lang="en-US" sz="1400" b="1" dirty="0">
              <a:latin typeface="Garamond" panose="02020404030301010803" pitchFamily="18" charset="0"/>
            </a:endParaRPr>
          </a:p>
          <a:p>
            <a:pPr algn="ctr"/>
            <a:r>
              <a:rPr lang="en-US" sz="3600" dirty="0">
                <a:latin typeface="Garamond" panose="02020404030301010803" pitchFamily="18" charset="0"/>
              </a:rPr>
              <a:t>In some cases, our “data” are actually unobserved</a:t>
            </a:r>
          </a:p>
        </p:txBody>
      </p:sp>
    </p:spTree>
    <p:extLst>
      <p:ext uri="{BB962C8B-B14F-4D97-AF65-F5344CB8AC3E}">
        <p14:creationId xmlns:p14="http://schemas.microsoft.com/office/powerpoint/2010/main" val="47302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796537"/>
                <a:ext cx="9144000" cy="446087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notes</a:t>
                </a:r>
                <a:r>
                  <a:rPr lang="en-US" sz="4000" i="1" baseline="-25000" dirty="0" err="1">
                    <a:solidFill>
                      <a:schemeClr val="tx1"/>
                    </a:solidFill>
                    <a:latin typeface="Garamond" panose="02020404030301010803" pitchFamily="18" charset="0"/>
                  </a:rPr>
                  <a:t>t</a:t>
                </a:r>
                <a:r>
                  <a:rPr lang="en-US" sz="40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 ~ Poisson(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40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sz="4000" b="0" i="1" baseline="-25000" dirty="0" smtClean="0">
                        <a:solidFill>
                          <a:schemeClr val="tx1"/>
                        </a:solidFill>
                        <a:latin typeface="Garamond" panose="02020404030301010803" pitchFamily="18" charset="0"/>
                      </a:rPr>
                      <m:t>t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 = (1 – </a:t>
                </a:r>
                <a:r>
                  <a:rPr lang="en-US" sz="4000" dirty="0" err="1">
                    <a:solidFill>
                      <a:schemeClr val="tx1"/>
                    </a:solidFill>
                    <a:latin typeface="Garamond" panose="02020404030301010803" pitchFamily="18" charset="0"/>
                  </a:rPr>
                  <a:t>cat</a:t>
                </a:r>
                <a:r>
                  <a:rPr lang="en-US" sz="4000" i="1" baseline="-25000" dirty="0" err="1">
                    <a:solidFill>
                      <a:schemeClr val="tx1"/>
                    </a:solidFill>
                    <a:latin typeface="Garamond" panose="02020404030301010803" pitchFamily="18" charset="0"/>
                  </a:rPr>
                  <a:t>t</a:t>
                </a:r>
                <a:r>
                  <a:rPr lang="en-US" sz="40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rPr>
                      <m:t>cat</m:t>
                    </m:r>
                    <m:r>
                      <m:rPr>
                        <m:nor/>
                      </m:rPr>
                      <a:rPr lang="en-US" sz="4000" i="1" baseline="-25000" dirty="0">
                        <a:solidFill>
                          <a:schemeClr val="tx1"/>
                        </a:solidFill>
                        <a:latin typeface="Garamond" panose="02020404030301010803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sz="4000" b="0" i="1" baseline="-25000" dirty="0" smtClean="0">
                        <a:solidFill>
                          <a:schemeClr val="tx1"/>
                        </a:solidFill>
                        <a:latin typeface="Garamond" panose="02020404030301010803" pitchFamily="18" charset="0"/>
                      </a:rPr>
                      <m:t> </m:t>
                    </m:r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4000" dirty="0">
                  <a:solidFill>
                    <a:schemeClr val="tx1"/>
                  </a:solidFill>
                  <a:latin typeface="Garamond" panose="02020404030301010803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4000" dirty="0" err="1">
                    <a:solidFill>
                      <a:schemeClr val="tx1"/>
                    </a:solidFill>
                    <a:latin typeface="Garamond" panose="02020404030301010803" pitchFamily="18" charset="0"/>
                  </a:rPr>
                  <a:t>cat</a:t>
                </a:r>
                <a:r>
                  <a:rPr lang="en-US" sz="4000" i="1" baseline="-25000" dirty="0" err="1">
                    <a:solidFill>
                      <a:schemeClr val="tx1"/>
                    </a:solidFill>
                    <a:latin typeface="Garamond" panose="02020404030301010803" pitchFamily="18" charset="0"/>
                  </a:rPr>
                  <a:t>t</a:t>
                </a:r>
                <a:r>
                  <a:rPr lang="en-US" sz="4000" i="1" baseline="-250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  </a:t>
                </a:r>
                <a:r>
                  <a:rPr lang="en-US" sz="4000" dirty="0">
                    <a:solidFill>
                      <a:schemeClr val="tx1"/>
                    </a:solidFill>
                    <a:latin typeface="Garamond" panose="02020404030301010803" pitchFamily="18" charset="0"/>
                    <a:ea typeface="Cambria Math" panose="02040503050406030204" pitchFamily="18" charset="0"/>
                  </a:rPr>
                  <a:t>~ Bernoulli(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Garamond" panose="02020404030301010803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Garamond" panose="02020404030301010803" pitchFamily="18" charset="0"/>
                    <a:ea typeface="Cambria Math" panose="02040503050406030204" pitchFamily="18" charset="0"/>
                  </a:rPr>
                  <a:t> ~ Beta(4, 4)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 ~ Exponential(1/10)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 ~ Exponential(1/10)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796537"/>
                <a:ext cx="9144000" cy="4460870"/>
              </a:xfrm>
              <a:blipFill>
                <a:blip r:embed="rId3"/>
                <a:stretch>
                  <a:fillRect t="-3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97949"/>
            <a:ext cx="851535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Birdsong Poisson Regression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with Missingness</a:t>
            </a:r>
            <a:endParaRPr lang="en-US" sz="3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17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796537"/>
                <a:ext cx="9144000" cy="446087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notes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t</a:t>
                </a:r>
                <a:r>
                  <a:rPr lang="en-US" sz="4000" dirty="0">
                    <a:latin typeface="Garamond" panose="02020404030301010803" pitchFamily="18" charset="0"/>
                  </a:rPr>
                  <a:t> ~ </a:t>
                </a:r>
                <a:r>
                  <a:rPr lang="en-US" sz="4000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Poisson</a:t>
                </a:r>
                <a:r>
                  <a:rPr lang="en-US" sz="4000" dirty="0">
                    <a:latin typeface="Garamond" panose="02020404030301010803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sz="4000" b="0" i="1" baseline="-25000" dirty="0" smtClean="0">
                        <a:latin typeface="Garamond" panose="02020404030301010803" pitchFamily="18" charset="0"/>
                      </a:rPr>
                      <m:t>t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(1 – </a:t>
                </a:r>
                <a:r>
                  <a:rPr lang="en-US" sz="4000" dirty="0" err="1">
                    <a:latin typeface="Garamond" panose="02020404030301010803" pitchFamily="18" charset="0"/>
                  </a:rPr>
                  <a:t>cat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t</a:t>
                </a:r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dirty="0">
                        <a:latin typeface="Garamond" panose="02020404030301010803" pitchFamily="18" charset="0"/>
                      </a:rPr>
                      <m:t>cat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sz="4000" b="0" i="1" baseline="-25000" dirty="0" smtClean="0">
                        <a:latin typeface="Garamond" panose="02020404030301010803" pitchFamily="18" charset="0"/>
                      </a:rPr>
                      <m:t> 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4000" dirty="0">
                  <a:latin typeface="Garamond" panose="02020404030301010803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4000" dirty="0" err="1">
                    <a:latin typeface="Garamond" panose="02020404030301010803" pitchFamily="18" charset="0"/>
                  </a:rPr>
                  <a:t>cat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t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  </a:t>
                </a:r>
                <a:r>
                  <a:rPr lang="en-US" sz="4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~ </a:t>
                </a:r>
                <a:r>
                  <a:rPr lang="en-US" sz="4000" dirty="0">
                    <a:solidFill>
                      <a:srgbClr val="00B050"/>
                    </a:solidFill>
                    <a:latin typeface="Garamond" panose="02020404030301010803" pitchFamily="18" charset="0"/>
                    <a:ea typeface="Cambria Math" panose="02040503050406030204" pitchFamily="18" charset="0"/>
                  </a:rPr>
                  <a:t>Bernoulli</a:t>
                </a:r>
                <a:r>
                  <a:rPr lang="en-US" sz="4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 ~ </a:t>
                </a:r>
                <a:r>
                  <a:rPr lang="en-US" sz="4000" dirty="0">
                    <a:solidFill>
                      <a:srgbClr val="0070C0"/>
                    </a:solidFill>
                    <a:latin typeface="Garamond" panose="02020404030301010803" pitchFamily="18" charset="0"/>
                    <a:ea typeface="Cambria Math" panose="02040503050406030204" pitchFamily="18" charset="0"/>
                  </a:rPr>
                  <a:t>Beta</a:t>
                </a:r>
                <a:r>
                  <a:rPr lang="en-US" sz="4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(4, 4)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</a:t>
                </a:r>
                <a:r>
                  <a:rPr lang="en-US" sz="4000" dirty="0">
                    <a:solidFill>
                      <a:srgbClr val="0070C0"/>
                    </a:solidFill>
                    <a:latin typeface="Garamond" panose="02020404030301010803" pitchFamily="18" charset="0"/>
                  </a:rPr>
                  <a:t>Exponential</a:t>
                </a:r>
                <a:r>
                  <a:rPr lang="en-US" sz="4000" dirty="0">
                    <a:latin typeface="Garamond" panose="02020404030301010803" pitchFamily="18" charset="0"/>
                  </a:rPr>
                  <a:t>(1/10)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</a:t>
                </a:r>
                <a:r>
                  <a:rPr lang="en-US" sz="4000" dirty="0">
                    <a:solidFill>
                      <a:srgbClr val="0070C0"/>
                    </a:solidFill>
                    <a:latin typeface="Garamond" panose="02020404030301010803" pitchFamily="18" charset="0"/>
                  </a:rPr>
                  <a:t>Exponential</a:t>
                </a:r>
                <a:r>
                  <a:rPr lang="en-US" sz="4000" dirty="0">
                    <a:latin typeface="Garamond" panose="02020404030301010803" pitchFamily="18" charset="0"/>
                  </a:rPr>
                  <a:t>(1/10)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796537"/>
                <a:ext cx="9144000" cy="4460870"/>
              </a:xfrm>
              <a:blipFill>
                <a:blip r:embed="rId3"/>
                <a:stretch>
                  <a:fillRect t="-3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97949"/>
            <a:ext cx="851535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Birdsong Poisson Regression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with Missingness</a:t>
            </a:r>
            <a:endParaRPr lang="en-US" sz="3600" dirty="0">
              <a:latin typeface="Garamond" panose="02020404030301010803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3CDED9-28B4-F347-9664-BDFB09C3A514}"/>
              </a:ext>
            </a:extLst>
          </p:cNvPr>
          <p:cNvSpPr txBox="1">
            <a:spLocks/>
          </p:cNvSpPr>
          <p:nvPr/>
        </p:nvSpPr>
        <p:spPr>
          <a:xfrm>
            <a:off x="0" y="6172347"/>
            <a:ext cx="9144000" cy="685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>
                <a:solidFill>
                  <a:srgbClr val="FF0000"/>
                </a:solidFill>
                <a:latin typeface="Garamond" panose="02020404030301010803" pitchFamily="18" charset="0"/>
              </a:rPr>
              <a:t>Likelihood</a:t>
            </a:r>
            <a:r>
              <a:rPr lang="en-US" sz="4000" dirty="0">
                <a:latin typeface="Garamond" panose="02020404030301010803" pitchFamily="18" charset="0"/>
              </a:rPr>
              <a:t> – </a:t>
            </a:r>
            <a:r>
              <a:rPr lang="en-US" sz="4000" dirty="0">
                <a:solidFill>
                  <a:srgbClr val="0070C0"/>
                </a:solidFill>
                <a:latin typeface="Garamond" panose="02020404030301010803" pitchFamily="18" charset="0"/>
              </a:rPr>
              <a:t>Prior </a:t>
            </a:r>
            <a:r>
              <a:rPr lang="en-US" sz="4000" dirty="0">
                <a:latin typeface="Garamond" panose="02020404030301010803" pitchFamily="18" charset="0"/>
              </a:rPr>
              <a:t>–</a:t>
            </a:r>
            <a:r>
              <a:rPr lang="en-US" sz="4000" dirty="0">
                <a:solidFill>
                  <a:srgbClr val="0070C0"/>
                </a:solidFill>
                <a:latin typeface="Garamond" panose="02020404030301010803" pitchFamily="18" charset="0"/>
              </a:rPr>
              <a:t> </a:t>
            </a:r>
            <a:r>
              <a:rPr lang="en-US" sz="4000" dirty="0">
                <a:solidFill>
                  <a:srgbClr val="00B050"/>
                </a:solidFill>
                <a:latin typeface="Garamond" panose="02020404030301010803" pitchFamily="18" charset="0"/>
              </a:rPr>
              <a:t>Both</a:t>
            </a:r>
          </a:p>
        </p:txBody>
      </p:sp>
    </p:spTree>
    <p:extLst>
      <p:ext uri="{BB962C8B-B14F-4D97-AF65-F5344CB8AC3E}">
        <p14:creationId xmlns:p14="http://schemas.microsoft.com/office/powerpoint/2010/main" val="1498634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DBAA4A-185A-2447-8305-9EFA4B50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61" y="385907"/>
            <a:ext cx="836987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Over-Dispersed Outcomes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39CCDD-11D8-424B-92C9-0341B62A2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90"/>
            <a:ext cx="7886700" cy="5167309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Over-dispersion </a:t>
            </a:r>
            <a:r>
              <a:rPr lang="en-US" dirty="0">
                <a:latin typeface="Garamond" panose="02020404030301010803" pitchFamily="18" charset="0"/>
              </a:rPr>
              <a:t>occurs when the observed variance in counts exceeds that expected by the model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Recall that with the Poisson distribution, for instance, the mean and variance are equal, being governed by the same parameter, </a:t>
            </a:r>
            <a:r>
              <a:rPr lang="en-US" i="1" dirty="0">
                <a:latin typeface="Garamond" panose="02020404030301010803" pitchFamily="18" charset="0"/>
              </a:rPr>
              <a:t>lambda</a:t>
            </a:r>
            <a:r>
              <a:rPr lang="en-US" dirty="0">
                <a:latin typeface="Garamond" panose="02020404030301010803" pitchFamily="18" charset="0"/>
              </a:rPr>
              <a:t> (𝜆)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For count data, </a:t>
            </a:r>
            <a:r>
              <a:rPr lang="en-US" i="1" dirty="0">
                <a:solidFill>
                  <a:schemeClr val="bg1"/>
                </a:solidFill>
                <a:latin typeface="Garamond" panose="02020404030301010803" pitchFamily="18" charset="0"/>
              </a:rPr>
              <a:t>negative-binomial </a:t>
            </a: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(aka </a:t>
            </a:r>
            <a:r>
              <a:rPr lang="en-US" i="1" dirty="0">
                <a:solidFill>
                  <a:schemeClr val="bg1"/>
                </a:solidFill>
                <a:latin typeface="Garamond" panose="02020404030301010803" pitchFamily="18" charset="0"/>
              </a:rPr>
              <a:t>gamma-Poisson</a:t>
            </a: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) models assume that each observation has its own rate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Effectively decouples the mean of the observed counts from their variance</a:t>
            </a:r>
          </a:p>
          <a:p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For binomial data, </a:t>
            </a:r>
            <a:r>
              <a:rPr lang="en-US" i="1" dirty="0">
                <a:solidFill>
                  <a:schemeClr val="bg1"/>
                </a:solidFill>
                <a:latin typeface="Garamond" panose="02020404030301010803" pitchFamily="18" charset="0"/>
              </a:rPr>
              <a:t>beta-binomial </a:t>
            </a: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models generate a distribution of probability of success values, better capturing heterogeneity across cases in the data</a:t>
            </a:r>
            <a:endParaRPr lang="en-US" i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6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DBAA4A-185A-2447-8305-9EFA4B50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61" y="385907"/>
            <a:ext cx="836987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Course Takeaways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39CCDD-11D8-424B-92C9-0341B62A2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0510"/>
            <a:ext cx="7886700" cy="375318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Garamond" panose="02020404030301010803" pitchFamily="18" charset="0"/>
              </a:rPr>
              <a:t>Simplicity and power of </a:t>
            </a:r>
            <a:r>
              <a:rPr lang="en-US" sz="3400" i="1" dirty="0">
                <a:latin typeface="Garamond" panose="02020404030301010803" pitchFamily="18" charset="0"/>
              </a:rPr>
              <a:t>Bayesian updating</a:t>
            </a:r>
            <a:endParaRPr lang="en-US" sz="3400" dirty="0">
              <a:latin typeface="Garamond" panose="02020404030301010803" pitchFamily="18" charset="0"/>
            </a:endParaRPr>
          </a:p>
          <a:p>
            <a:r>
              <a:rPr lang="en-US" sz="3400" dirty="0">
                <a:latin typeface="Garamond" panose="02020404030301010803" pitchFamily="18" charset="0"/>
              </a:rPr>
              <a:t>Embrace and communicate</a:t>
            </a:r>
            <a:r>
              <a:rPr lang="en-US" sz="3400" i="1" dirty="0">
                <a:latin typeface="Garamond" panose="02020404030301010803" pitchFamily="18" charset="0"/>
              </a:rPr>
              <a:t> uncertainty</a:t>
            </a:r>
          </a:p>
          <a:p>
            <a:r>
              <a:rPr lang="en-US" sz="3400" dirty="0">
                <a:latin typeface="Garamond" panose="02020404030301010803" pitchFamily="18" charset="0"/>
              </a:rPr>
              <a:t>Convey model results through </a:t>
            </a:r>
            <a:r>
              <a:rPr lang="en-US" sz="3400" i="1" dirty="0">
                <a:latin typeface="Garamond" panose="02020404030301010803" pitchFamily="18" charset="0"/>
              </a:rPr>
              <a:t>visualization </a:t>
            </a:r>
            <a:r>
              <a:rPr lang="en-US" sz="3400" dirty="0">
                <a:latin typeface="Garamond" panose="02020404030301010803" pitchFamily="18" charset="0"/>
              </a:rPr>
              <a:t>and implied </a:t>
            </a:r>
            <a:r>
              <a:rPr lang="en-US" sz="3400" i="1" dirty="0">
                <a:latin typeface="Garamond" panose="02020404030301010803" pitchFamily="18" charset="0"/>
              </a:rPr>
              <a:t>prediction</a:t>
            </a:r>
            <a:r>
              <a:rPr lang="en-US" sz="3400" dirty="0">
                <a:latin typeface="Garamond" panose="02020404030301010803" pitchFamily="18" charset="0"/>
              </a:rPr>
              <a:t>, not (just) tables of estimates</a:t>
            </a:r>
          </a:p>
          <a:p>
            <a:r>
              <a:rPr lang="en-US" sz="3400" dirty="0">
                <a:latin typeface="Garamond" panose="02020404030301010803" pitchFamily="18" charset="0"/>
              </a:rPr>
              <a:t>Be wary of </a:t>
            </a:r>
            <a:r>
              <a:rPr lang="en-US" sz="3400" i="1" dirty="0">
                <a:latin typeface="Garamond" panose="02020404030301010803" pitchFamily="18" charset="0"/>
              </a:rPr>
              <a:t>overfitting</a:t>
            </a:r>
            <a:endParaRPr lang="en-US" sz="3400" dirty="0">
              <a:latin typeface="Garamond" panose="02020404030301010803" pitchFamily="18" charset="0"/>
            </a:endParaRPr>
          </a:p>
          <a:p>
            <a:r>
              <a:rPr lang="en-US" sz="3400" dirty="0">
                <a:latin typeface="Garamond" panose="02020404030301010803" pitchFamily="18" charset="0"/>
              </a:rPr>
              <a:t>Models motivated by </a:t>
            </a:r>
            <a:r>
              <a:rPr lang="en-US" sz="3400" i="1" dirty="0">
                <a:latin typeface="Garamond" panose="02020404030301010803" pitchFamily="18" charset="0"/>
              </a:rPr>
              <a:t>science, not statistics</a:t>
            </a:r>
            <a:endParaRPr lang="en-US" sz="3400" dirty="0">
              <a:latin typeface="Garamond" panose="02020404030301010803" pitchFamily="18" charset="0"/>
            </a:endParaRPr>
          </a:p>
          <a:p>
            <a:r>
              <a:rPr lang="en-US" sz="3400" dirty="0">
                <a:latin typeface="Garamond" panose="02020404030301010803" pitchFamily="18" charset="0"/>
              </a:rPr>
              <a:t>A </a:t>
            </a:r>
            <a:r>
              <a:rPr lang="en-US" sz="3400" i="1" dirty="0">
                <a:latin typeface="Garamond" panose="02020404030301010803" pitchFamily="18" charset="0"/>
              </a:rPr>
              <a:t>general framework</a:t>
            </a:r>
            <a:r>
              <a:rPr lang="en-US" sz="3400" dirty="0">
                <a:latin typeface="Garamond" panose="02020404030301010803" pitchFamily="18" charset="0"/>
              </a:rPr>
              <a:t> with many </a:t>
            </a:r>
            <a:r>
              <a:rPr lang="en-US" sz="3400" i="1" dirty="0">
                <a:latin typeface="Garamond" panose="02020404030301010803" pitchFamily="18" charset="0"/>
              </a:rPr>
              <a:t>specific implementations</a:t>
            </a:r>
            <a:endParaRPr lang="en-US" sz="3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52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DBAA4A-185A-2447-8305-9EFA4B50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61" y="385907"/>
            <a:ext cx="836987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Thank You!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DE56F-1327-E542-9D94-B89989B2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5468" y="2712980"/>
            <a:ext cx="10054935" cy="15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41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DBAA4A-185A-2447-8305-9EFA4B50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61" y="385907"/>
            <a:ext cx="836987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Over-Dispersed Outcomes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6D8E2-5886-0C4F-90FA-4F96B1630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11" y="1503652"/>
            <a:ext cx="7496087" cy="535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1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DBAA4A-185A-2447-8305-9EFA4B50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61" y="385907"/>
            <a:ext cx="836987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Over-Dispersed Outcomes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39CCDD-11D8-424B-92C9-0341B62A2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90"/>
            <a:ext cx="7886700" cy="5167309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Over-dispersion </a:t>
            </a:r>
            <a:r>
              <a:rPr lang="en-US" dirty="0">
                <a:latin typeface="Garamond" panose="02020404030301010803" pitchFamily="18" charset="0"/>
              </a:rPr>
              <a:t>occurs when the observed variance in counts exceeds that expected by the model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Recall that with the Poisson distribution, for instance, the mean and variance are equal, being governed by the same parameter, </a:t>
            </a:r>
            <a:r>
              <a:rPr lang="en-US" i="1" dirty="0">
                <a:latin typeface="Garamond" panose="02020404030301010803" pitchFamily="18" charset="0"/>
              </a:rPr>
              <a:t>lambda</a:t>
            </a:r>
            <a:r>
              <a:rPr lang="en-US" dirty="0">
                <a:latin typeface="Garamond" panose="02020404030301010803" pitchFamily="18" charset="0"/>
              </a:rPr>
              <a:t> (𝜆)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For count data, </a:t>
            </a:r>
            <a:r>
              <a:rPr lang="en-US" i="1" dirty="0">
                <a:latin typeface="Garamond" panose="02020404030301010803" pitchFamily="18" charset="0"/>
              </a:rPr>
              <a:t>negative-binomial </a:t>
            </a:r>
            <a:r>
              <a:rPr lang="en-US" dirty="0">
                <a:latin typeface="Garamond" panose="02020404030301010803" pitchFamily="18" charset="0"/>
              </a:rPr>
              <a:t>(aka </a:t>
            </a:r>
            <a:r>
              <a:rPr lang="en-US" i="1" dirty="0">
                <a:latin typeface="Garamond" panose="02020404030301010803" pitchFamily="18" charset="0"/>
              </a:rPr>
              <a:t>gamma-Poisson</a:t>
            </a:r>
            <a:r>
              <a:rPr lang="en-US" dirty="0">
                <a:latin typeface="Garamond" panose="02020404030301010803" pitchFamily="18" charset="0"/>
              </a:rPr>
              <a:t>) models assume that each observation has its own rate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Effectively decouples the mean of the observed counts from their variance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For binomial data, </a:t>
            </a:r>
            <a:r>
              <a:rPr lang="en-US" i="1" dirty="0">
                <a:solidFill>
                  <a:schemeClr val="bg1"/>
                </a:solidFill>
                <a:latin typeface="Garamond" panose="02020404030301010803" pitchFamily="18" charset="0"/>
              </a:rPr>
              <a:t>beta-binomial </a:t>
            </a: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models generate a distribution of probability of success values, better capturing heterogeneity across cases in the data</a:t>
            </a:r>
            <a:endParaRPr lang="en-US" i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02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DBAA4A-185A-2447-8305-9EFA4B50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61" y="385907"/>
            <a:ext cx="836987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Over-Dispersed Outcomes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6D8E2-5886-0C4F-90FA-4F96B1630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12" y="1503652"/>
            <a:ext cx="7496085" cy="535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2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DBAA4A-185A-2447-8305-9EFA4B50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61" y="385907"/>
            <a:ext cx="836987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Over-Dispersed Outcomes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39CCDD-11D8-424B-92C9-0341B62A2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90"/>
            <a:ext cx="7886700" cy="5167309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Over-dispersion </a:t>
            </a:r>
            <a:r>
              <a:rPr lang="en-US" dirty="0">
                <a:latin typeface="Garamond" panose="02020404030301010803" pitchFamily="18" charset="0"/>
              </a:rPr>
              <a:t>occurs when the observed variance in counts exceeds that expected by the model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Recall that with the Poisson distribution, for instance, the mean and variance are equal, being governed by the same parameter, </a:t>
            </a:r>
            <a:r>
              <a:rPr lang="en-US" i="1" dirty="0">
                <a:latin typeface="Garamond" panose="02020404030301010803" pitchFamily="18" charset="0"/>
              </a:rPr>
              <a:t>lambda</a:t>
            </a:r>
            <a:r>
              <a:rPr lang="en-US" dirty="0">
                <a:latin typeface="Garamond" panose="02020404030301010803" pitchFamily="18" charset="0"/>
              </a:rPr>
              <a:t> (𝜆)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For count data, </a:t>
            </a:r>
            <a:r>
              <a:rPr lang="en-US" i="1" dirty="0">
                <a:latin typeface="Garamond" panose="02020404030301010803" pitchFamily="18" charset="0"/>
              </a:rPr>
              <a:t>negative-binomial </a:t>
            </a:r>
            <a:r>
              <a:rPr lang="en-US" dirty="0">
                <a:latin typeface="Garamond" panose="02020404030301010803" pitchFamily="18" charset="0"/>
              </a:rPr>
              <a:t>(aka </a:t>
            </a:r>
            <a:r>
              <a:rPr lang="en-US" i="1" dirty="0">
                <a:latin typeface="Garamond" panose="02020404030301010803" pitchFamily="18" charset="0"/>
              </a:rPr>
              <a:t>gamma-Poisson</a:t>
            </a:r>
            <a:r>
              <a:rPr lang="en-US" dirty="0">
                <a:latin typeface="Garamond" panose="02020404030301010803" pitchFamily="18" charset="0"/>
              </a:rPr>
              <a:t>) models assume that each observation has its own rate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Effectively decouples the mean of the observed counts from their variance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For binomial data, </a:t>
            </a:r>
            <a:r>
              <a:rPr lang="en-US" i="1" dirty="0">
                <a:latin typeface="Garamond" panose="02020404030301010803" pitchFamily="18" charset="0"/>
              </a:rPr>
              <a:t>beta-binomial </a:t>
            </a:r>
            <a:r>
              <a:rPr lang="en-US" dirty="0">
                <a:latin typeface="Garamond" panose="02020404030301010803" pitchFamily="18" charset="0"/>
              </a:rPr>
              <a:t>models generate a distribution of probability of success values, better capturing heterogeneity across cases in the data</a:t>
            </a:r>
            <a:endParaRPr lang="en-US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89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4B49D-B8B6-7D43-9535-A25B00B95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18" y="1439935"/>
            <a:ext cx="7747000" cy="5232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DDBAA4A-185A-2447-8305-9EFA4B50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61" y="385907"/>
            <a:ext cx="836987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Over-Dispersed Outcomes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389092-13DA-D74A-B67A-51FB600EA0B2}"/>
              </a:ext>
            </a:extLst>
          </p:cNvPr>
          <p:cNvSpPr txBox="1">
            <a:spLocks/>
          </p:cNvSpPr>
          <p:nvPr/>
        </p:nvSpPr>
        <p:spPr>
          <a:xfrm>
            <a:off x="0" y="64008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 err="1">
                <a:latin typeface="Garamond" panose="02020404030301010803" pitchFamily="18" charset="0"/>
              </a:rPr>
              <a:t>McElreath</a:t>
            </a:r>
            <a:r>
              <a:rPr lang="en-US" sz="1600" dirty="0">
                <a:latin typeface="Garamond" panose="02020404030301010803" pitchFamily="18" charset="0"/>
              </a:rPr>
              <a:t> 2016, </a:t>
            </a:r>
            <a:r>
              <a:rPr lang="en-US" sz="1600" i="1" dirty="0">
                <a:latin typeface="Garamond" panose="02020404030301010803" pitchFamily="18" charset="0"/>
              </a:rPr>
              <a:t>Statistical Rethinking</a:t>
            </a:r>
            <a:endParaRPr lang="en-US" sz="1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913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C29E56-40AC-8744-BA1C-B9502196E50C}"/>
              </a:ext>
            </a:extLst>
          </p:cNvPr>
          <p:cNvSpPr txBox="1">
            <a:spLocks/>
          </p:cNvSpPr>
          <p:nvPr/>
        </p:nvSpPr>
        <p:spPr>
          <a:xfrm>
            <a:off x="0" y="64008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 err="1">
                <a:latin typeface="Garamond" panose="02020404030301010803" pitchFamily="18" charset="0"/>
              </a:rPr>
              <a:t>McElreath</a:t>
            </a:r>
            <a:r>
              <a:rPr lang="en-US" sz="1600" dirty="0">
                <a:latin typeface="Garamond" panose="02020404030301010803" pitchFamily="18" charset="0"/>
              </a:rPr>
              <a:t> 2016, </a:t>
            </a:r>
            <a:r>
              <a:rPr lang="en-US" sz="1600" i="1" dirty="0">
                <a:latin typeface="Garamond" panose="02020404030301010803" pitchFamily="18" charset="0"/>
              </a:rPr>
              <a:t>Statistical Rethinking</a:t>
            </a:r>
            <a:endParaRPr lang="en-US" sz="1600" dirty="0">
              <a:latin typeface="Garamond" panose="020204040303010108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1952F0-FBD8-C743-BD67-B298E455D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2371"/>
            <a:ext cx="9144000" cy="34235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E363474-B749-EA45-8F63-8EE341B4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61" y="385907"/>
            <a:ext cx="836987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Poisson Regression for Total Tools</a:t>
            </a:r>
          </a:p>
        </p:txBody>
      </p:sp>
    </p:spTree>
    <p:extLst>
      <p:ext uri="{BB962C8B-B14F-4D97-AF65-F5344CB8AC3E}">
        <p14:creationId xmlns:p14="http://schemas.microsoft.com/office/powerpoint/2010/main" val="2541184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397130"/>
                <a:ext cx="9144000" cy="4024452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tools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Poisson(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40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b="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sz="4000" b="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m:rPr>
                        <m:nor/>
                      </m:rPr>
                      <a:rPr lang="en-US" sz="400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</a:t>
                </a: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sz="4000" dirty="0"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PC</m:t>
                    </m:r>
                    <m:r>
                      <m:rPr>
                        <m:nor/>
                      </m:rPr>
                      <a:rPr lang="en-US" sz="40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sz="400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4000" dirty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100)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PC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397130"/>
                <a:ext cx="9144000" cy="4024452"/>
              </a:xfrm>
              <a:blipFill>
                <a:blip r:embed="rId3"/>
                <a:stretch>
                  <a:fillRect t="-3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510600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Poisson Regression for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Total Tools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Population Size, Contact Rate, and Interaction</a:t>
            </a:r>
          </a:p>
        </p:txBody>
      </p:sp>
    </p:spTree>
    <p:extLst>
      <p:ext uri="{BB962C8B-B14F-4D97-AF65-F5344CB8AC3E}">
        <p14:creationId xmlns:p14="http://schemas.microsoft.com/office/powerpoint/2010/main" val="3218475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36002</TotalTime>
  <Words>1138</Words>
  <Application>Microsoft Macintosh PowerPoint</Application>
  <PresentationFormat>On-screen Show (4:3)</PresentationFormat>
  <Paragraphs>174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Garamond</vt:lpstr>
      <vt:lpstr>Office Theme</vt:lpstr>
      <vt:lpstr>Introduction to Statistics for  Ecology and Evolutionary Biology  The Wide World of Statistical Models  Week 15 06 May 2019 </vt:lpstr>
      <vt:lpstr>Over-Dispersed Outcomes </vt:lpstr>
      <vt:lpstr>Over-Dispersed Outcomes </vt:lpstr>
      <vt:lpstr>Over-Dispersed Outcomes </vt:lpstr>
      <vt:lpstr>Over-Dispersed Outcomes </vt:lpstr>
      <vt:lpstr>Over-Dispersed Outcomes </vt:lpstr>
      <vt:lpstr>Over-Dispersed Outcomes </vt:lpstr>
      <vt:lpstr>Poisson Regression for Total Tools</vt:lpstr>
      <vt:lpstr>Poisson Regression for  Total Tools Predictors:  Population Size, Contact Rate, and Interaction</vt:lpstr>
      <vt:lpstr>Gaussian Process Regression</vt:lpstr>
      <vt:lpstr>Gaussian Process Regression for  Total Tools Predictors:  Population Size and Distance Between Societies</vt:lpstr>
      <vt:lpstr>Gaussian Process Regression for Total Tools</vt:lpstr>
      <vt:lpstr>PowerPoint Presentation</vt:lpstr>
      <vt:lpstr>Birdsong Poisson Regression</vt:lpstr>
      <vt:lpstr>Birdsong Poisson Regression</vt:lpstr>
      <vt:lpstr>But what if some of our data about cat presence/absence were to go missing?</vt:lpstr>
      <vt:lpstr>PowerPoint Presentation</vt:lpstr>
      <vt:lpstr>Birdsong Poisson Regression with Missingness</vt:lpstr>
      <vt:lpstr>Birdsong Poisson Regression with Missingness</vt:lpstr>
      <vt:lpstr>Course Takeaways</vt:lpstr>
      <vt:lpstr>Thank You!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553</cp:revision>
  <dcterms:created xsi:type="dcterms:W3CDTF">2019-02-10T22:55:32Z</dcterms:created>
  <dcterms:modified xsi:type="dcterms:W3CDTF">2019-05-06T03:28:13Z</dcterms:modified>
</cp:coreProperties>
</file>